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" charset="1" panose="000005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Open Sauce Heavy" charset="1" panose="00000A00000000000000"/>
      <p:regular r:id="rId23"/>
    </p:embeddedFont>
    <p:embeddedFont>
      <p:font typeface="Montserrat Bold" charset="1" panose="000008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52776" y="6057817"/>
            <a:ext cx="57824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Grupo G&amp;G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608" y="3389560"/>
            <a:ext cx="16606783" cy="208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43"/>
              </a:lnSpc>
              <a:spcBef>
                <a:spcPct val="0"/>
              </a:spcBef>
            </a:pPr>
            <a:r>
              <a:rPr lang="en-US" b="true" sz="5959" spc="13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ASSISTENTE VIRTUAL PARA ASSISTÊNCIA TÉCNICA</a:t>
            </a:r>
          </a:p>
        </p:txBody>
      </p:sp>
      <p:sp>
        <p:nvSpPr>
          <p:cNvPr name="AutoShape 9" id="9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977435" y="7563191"/>
            <a:ext cx="433313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Guilherme Bifani de Santana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Guilherme Soares da Silva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2069" y="1863456"/>
            <a:ext cx="470386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 de Engenharia de Software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08250" y="6264509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499"/>
                </a:lnTo>
                <a:lnTo>
                  <a:pt x="0" y="107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102801"/>
            <a:ext cx="7788764" cy="8155499"/>
          </a:xfrm>
          <a:custGeom>
            <a:avLst/>
            <a:gdLst/>
            <a:ahLst/>
            <a:cxnLst/>
            <a:rect r="r" b="b" t="t" l="l"/>
            <a:pathLst>
              <a:path h="8155499" w="7788764">
                <a:moveTo>
                  <a:pt x="0" y="0"/>
                </a:moveTo>
                <a:lnTo>
                  <a:pt x="7788764" y="0"/>
                </a:lnTo>
                <a:lnTo>
                  <a:pt x="7788764" y="8155499"/>
                </a:lnTo>
                <a:lnTo>
                  <a:pt x="0" y="8155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6026" y="2209852"/>
            <a:ext cx="6873274" cy="285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 de Estados</a:t>
            </a:r>
          </a:p>
          <a:p>
            <a:pPr algn="l" marL="0" indent="0" lvl="0">
              <a:lnSpc>
                <a:spcPts val="7124"/>
              </a:lnSpc>
            </a:pPr>
            <a:r>
              <a:rPr lang="en-US" b="true" sz="614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Ordem de Serviço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109693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310688"/>
            <a:ext cx="7506164" cy="8743444"/>
          </a:xfrm>
          <a:custGeom>
            <a:avLst/>
            <a:gdLst/>
            <a:ahLst/>
            <a:cxnLst/>
            <a:rect r="r" b="b" t="t" l="l"/>
            <a:pathLst>
              <a:path h="8743444" w="7506164">
                <a:moveTo>
                  <a:pt x="0" y="0"/>
                </a:moveTo>
                <a:lnTo>
                  <a:pt x="7506164" y="0"/>
                </a:lnTo>
                <a:lnTo>
                  <a:pt x="7506164" y="8743444"/>
                </a:lnTo>
                <a:lnTo>
                  <a:pt x="0" y="8743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16465" y="1941704"/>
            <a:ext cx="10871117" cy="222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8"/>
              </a:lnSpc>
            </a:pPr>
            <a:r>
              <a:rPr lang="en-US" b="true" sz="5041" spc="-2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 de Atividades</a:t>
            </a:r>
          </a:p>
          <a:p>
            <a:pPr algn="ctr">
              <a:lnSpc>
                <a:spcPts val="5848"/>
              </a:lnSpc>
            </a:pPr>
          </a:p>
          <a:p>
            <a:pPr algn="ctr" marL="0" indent="0" lvl="0">
              <a:lnSpc>
                <a:spcPts val="5964"/>
              </a:lnSpc>
            </a:pPr>
            <a:r>
              <a:rPr lang="en-US" b="true" sz="5141" spc="-2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Solicitar</a:t>
            </a:r>
            <a:r>
              <a:rPr lang="en-US" b="true" sz="5141" spc="-2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Orçamento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7234" y="2732037"/>
            <a:ext cx="10973533" cy="6762440"/>
          </a:xfrm>
          <a:custGeom>
            <a:avLst/>
            <a:gdLst/>
            <a:ahLst/>
            <a:cxnLst/>
            <a:rect r="r" b="b" t="t" l="l"/>
            <a:pathLst>
              <a:path h="6762440" w="10973533">
                <a:moveTo>
                  <a:pt x="0" y="0"/>
                </a:moveTo>
                <a:lnTo>
                  <a:pt x="10973532" y="0"/>
                </a:lnTo>
                <a:lnTo>
                  <a:pt x="10973532" y="6762439"/>
                </a:lnTo>
                <a:lnTo>
                  <a:pt x="0" y="6762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75943" y="586101"/>
            <a:ext cx="6936114" cy="195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b="true" sz="4579" spc="-2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 de Sequência</a:t>
            </a:r>
          </a:p>
          <a:p>
            <a:pPr algn="ctr">
              <a:lnSpc>
                <a:spcPts val="5312"/>
              </a:lnSpc>
            </a:pPr>
            <a:r>
              <a:rPr lang="en-US" b="true" sz="4579" spc="-2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 marL="0" indent="0" lvl="0">
              <a:lnSpc>
                <a:spcPts val="4766"/>
              </a:lnSpc>
            </a:pPr>
            <a:r>
              <a:rPr lang="en-US" b="true" sz="4109" spc="-1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Aprovar Orçamento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58865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58135" y="866775"/>
            <a:ext cx="7171730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9241" y="3945032"/>
            <a:ext cx="12329517" cy="298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245" indent="-264623" lvl="1">
              <a:lnSpc>
                <a:spcPts val="3431"/>
              </a:lnSpc>
              <a:buFont typeface="Arial"/>
              <a:buChar char="•"/>
            </a:pPr>
            <a:r>
              <a:rPr lang="en-US" sz="2451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Diferença entre requisitos e regra de negócio</a:t>
            </a:r>
          </a:p>
          <a:p>
            <a:pPr algn="just">
              <a:lnSpc>
                <a:spcPts val="3431"/>
              </a:lnSpc>
            </a:pPr>
          </a:p>
          <a:p>
            <a:pPr algn="just" marL="529245" indent="-264623" lvl="1">
              <a:lnSpc>
                <a:spcPts val="3431"/>
              </a:lnSpc>
              <a:buFont typeface="Arial"/>
              <a:buChar char="•"/>
            </a:pPr>
            <a:r>
              <a:rPr lang="en-US" sz="2451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importância de um projeto bem estruturado e documentado</a:t>
            </a:r>
          </a:p>
          <a:p>
            <a:pPr algn="just">
              <a:lnSpc>
                <a:spcPts val="3431"/>
              </a:lnSpc>
            </a:pPr>
          </a:p>
          <a:p>
            <a:pPr algn="just" marL="529245" indent="-264623" lvl="1">
              <a:lnSpc>
                <a:spcPts val="3431"/>
              </a:lnSpc>
              <a:buFont typeface="Arial"/>
              <a:buChar char="•"/>
            </a:pPr>
            <a:r>
              <a:rPr lang="en-US" sz="2451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 impacto que Premissas e Restrições possuem na elaboração de um projeto</a:t>
            </a:r>
          </a:p>
          <a:p>
            <a:pPr algn="just">
              <a:lnSpc>
                <a:spcPts val="3431"/>
              </a:lnSpc>
            </a:pPr>
          </a:p>
          <a:p>
            <a:pPr algn="just" marL="529245" indent="-264623" lvl="1">
              <a:lnSpc>
                <a:spcPts val="3431"/>
              </a:lnSpc>
              <a:buFont typeface="Arial"/>
              <a:buChar char="•"/>
            </a:pPr>
            <a:r>
              <a:rPr lang="en-US" sz="2451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claridade sobre o projeto que a modelagem em UML consegue trazer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387307" y="-125040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35736" y="6521085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73500" y="1531606"/>
            <a:ext cx="57410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5759" y="3269375"/>
            <a:ext cx="1131648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Em resumo, nosso projeto não é apenas um chatbot. É uma ferramenta de automação de processos.</a:t>
            </a:r>
          </a:p>
          <a:p>
            <a:pPr algn="just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Ao modelar corretamente os requisitos, regras e comportamentos, criamos um sistema que não só reduz custos operacionais, mas que agiliza o serviço (transformando a aprovação de orçamentos de dias para minutos) e, o mais importante, melhora a experiência do cliente final com um atendimento 24h/dia.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58913" y="5531010"/>
            <a:ext cx="9525" cy="86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58865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3486" y="2147144"/>
            <a:ext cx="7950746" cy="7111156"/>
            <a:chOff x="0" y="0"/>
            <a:chExt cx="1231779" cy="1101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1779" cy="1101704"/>
            </a:xfrm>
            <a:custGeom>
              <a:avLst/>
              <a:gdLst/>
              <a:ahLst/>
              <a:cxnLst/>
              <a:rect r="r" b="b" t="t" l="l"/>
              <a:pathLst>
                <a:path h="1101704" w="1231779">
                  <a:moveTo>
                    <a:pt x="17527" y="0"/>
                  </a:moveTo>
                  <a:lnTo>
                    <a:pt x="1214251" y="0"/>
                  </a:lnTo>
                  <a:cubicBezTo>
                    <a:pt x="1223931" y="0"/>
                    <a:pt x="1231779" y="7847"/>
                    <a:pt x="1231779" y="17527"/>
                  </a:cubicBezTo>
                  <a:lnTo>
                    <a:pt x="1231779" y="1084177"/>
                  </a:lnTo>
                  <a:cubicBezTo>
                    <a:pt x="1231779" y="1093857"/>
                    <a:pt x="1223931" y="1101704"/>
                    <a:pt x="1214251" y="1101704"/>
                  </a:cubicBezTo>
                  <a:lnTo>
                    <a:pt x="17527" y="1101704"/>
                  </a:lnTo>
                  <a:cubicBezTo>
                    <a:pt x="7847" y="1101704"/>
                    <a:pt x="0" y="1093857"/>
                    <a:pt x="0" y="1084177"/>
                  </a:cubicBezTo>
                  <a:lnTo>
                    <a:pt x="0" y="17527"/>
                  </a:lnTo>
                  <a:cubicBezTo>
                    <a:pt x="0" y="7847"/>
                    <a:pt x="7847" y="0"/>
                    <a:pt x="1752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903" r="0" b="-590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6785" y="3852921"/>
            <a:ext cx="7598443" cy="438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Alta demanda por consultas repetitivas (Status, Orçamento, Horários).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Sobrecarga do atendimento humano.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Necessidade de respostas constantemente mesmo, fora do horário comercial.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Processos manuais para agendamento e aprovação de orçamentos.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673589" y="4318579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2531" y="890218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364889" y="5143500"/>
            <a:ext cx="6030880" cy="5394877"/>
            <a:chOff x="0" y="0"/>
            <a:chExt cx="1300744" cy="11635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0744" cy="1163570"/>
            </a:xfrm>
            <a:custGeom>
              <a:avLst/>
              <a:gdLst/>
              <a:ahLst/>
              <a:cxnLst/>
              <a:rect r="r" b="b" t="t" l="l"/>
              <a:pathLst>
                <a:path h="1163570" w="1300744">
                  <a:moveTo>
                    <a:pt x="23107" y="0"/>
                  </a:moveTo>
                  <a:lnTo>
                    <a:pt x="1277637" y="0"/>
                  </a:lnTo>
                  <a:cubicBezTo>
                    <a:pt x="1283765" y="0"/>
                    <a:pt x="1289643" y="2434"/>
                    <a:pt x="1293976" y="6768"/>
                  </a:cubicBezTo>
                  <a:cubicBezTo>
                    <a:pt x="1298310" y="11101"/>
                    <a:pt x="1300744" y="16979"/>
                    <a:pt x="1300744" y="23107"/>
                  </a:cubicBezTo>
                  <a:lnTo>
                    <a:pt x="1300744" y="1140463"/>
                  </a:lnTo>
                  <a:cubicBezTo>
                    <a:pt x="1300744" y="1146592"/>
                    <a:pt x="1298310" y="1152469"/>
                    <a:pt x="1293976" y="1156802"/>
                  </a:cubicBezTo>
                  <a:cubicBezTo>
                    <a:pt x="1289643" y="1161136"/>
                    <a:pt x="1283765" y="1163570"/>
                    <a:pt x="1277637" y="1163570"/>
                  </a:cubicBezTo>
                  <a:lnTo>
                    <a:pt x="23107" y="1163570"/>
                  </a:lnTo>
                  <a:cubicBezTo>
                    <a:pt x="16979" y="1163570"/>
                    <a:pt x="11101" y="1161136"/>
                    <a:pt x="6768" y="1156802"/>
                  </a:cubicBezTo>
                  <a:cubicBezTo>
                    <a:pt x="2434" y="1152469"/>
                    <a:pt x="0" y="1146592"/>
                    <a:pt x="0" y="1140463"/>
                  </a:cubicBezTo>
                  <a:lnTo>
                    <a:pt x="0" y="23107"/>
                  </a:lnTo>
                  <a:cubicBezTo>
                    <a:pt x="0" y="16979"/>
                    <a:pt x="2434" y="11101"/>
                    <a:pt x="6768" y="6768"/>
                  </a:cubicBezTo>
                  <a:cubicBezTo>
                    <a:pt x="11101" y="2434"/>
                    <a:pt x="16979" y="0"/>
                    <a:pt x="2310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894" r="0" b="-589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909346" y="1868480"/>
            <a:ext cx="64693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Solução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2531" y="3732297"/>
            <a:ext cx="515257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ASSISTENTE VIRTUAL (CHATBOT)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785" y="4521957"/>
            <a:ext cx="6627366" cy="438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Respostas instantâneas e automáticas usando NLP.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Transacional, não apenas informativo: vai além do FAQ.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Integração direta com o sistema de gestão (API) da loja.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Autonomia para o cliente.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57757" y="7304653"/>
            <a:ext cx="12274817" cy="7348524"/>
          </a:xfrm>
          <a:custGeom>
            <a:avLst/>
            <a:gdLst/>
            <a:ahLst/>
            <a:cxnLst/>
            <a:rect r="r" b="b" t="t" l="l"/>
            <a:pathLst>
              <a:path h="7348524" w="12274817">
                <a:moveTo>
                  <a:pt x="0" y="0"/>
                </a:moveTo>
                <a:lnTo>
                  <a:pt x="12274817" y="0"/>
                </a:lnTo>
                <a:lnTo>
                  <a:pt x="12274817" y="7348524"/>
                </a:lnTo>
                <a:lnTo>
                  <a:pt x="0" y="73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0402" y="1494982"/>
            <a:ext cx="18767883" cy="3562625"/>
            <a:chOff x="0" y="0"/>
            <a:chExt cx="2907636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7636" cy="551944"/>
            </a:xfrm>
            <a:custGeom>
              <a:avLst/>
              <a:gdLst/>
              <a:ahLst/>
              <a:cxnLst/>
              <a:rect r="r" b="b" t="t" l="l"/>
              <a:pathLst>
                <a:path h="551944" w="2907636">
                  <a:moveTo>
                    <a:pt x="7425" y="0"/>
                  </a:moveTo>
                  <a:lnTo>
                    <a:pt x="2900211" y="0"/>
                  </a:lnTo>
                  <a:cubicBezTo>
                    <a:pt x="2904312" y="0"/>
                    <a:pt x="2907636" y="3324"/>
                    <a:pt x="2907636" y="7425"/>
                  </a:cubicBezTo>
                  <a:lnTo>
                    <a:pt x="2907636" y="544519"/>
                  </a:lnTo>
                  <a:cubicBezTo>
                    <a:pt x="2907636" y="548619"/>
                    <a:pt x="2904312" y="551944"/>
                    <a:pt x="2900211" y="551944"/>
                  </a:cubicBezTo>
                  <a:lnTo>
                    <a:pt x="7425" y="551944"/>
                  </a:lnTo>
                  <a:cubicBezTo>
                    <a:pt x="3324" y="551944"/>
                    <a:pt x="0" y="548619"/>
                    <a:pt x="0" y="54451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640" r="0" b="-596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2603" y="5771981"/>
            <a:ext cx="574100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Premissas &amp; Restrições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5006" y="6395002"/>
            <a:ext cx="6627366" cy="357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P-01: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 Assistência Técnica já possui uma API ou um método de integração que permite o assistente virtual acessar o catálogo de serviços, preços e o status de pedidos.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P-02: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volume de atendimentos diários do assistente virtual não excederá 500 interações nos primeiros 6 meses de uso, evitando sobrecargas na infraestrutura.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P-03: 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 cliente (Assistência Técnica) fornecerá todo o conteúdo textual e as respostas para perguntas frequentes necessárias para o treinamento do assistente em até 2 semanas após o início da fase de desenvolvimento.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75006" y="5771981"/>
            <a:ext cx="662736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PREMISSAS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57757" y="7304653"/>
            <a:ext cx="12274817" cy="7348524"/>
          </a:xfrm>
          <a:custGeom>
            <a:avLst/>
            <a:gdLst/>
            <a:ahLst/>
            <a:cxnLst/>
            <a:rect r="r" b="b" t="t" l="l"/>
            <a:pathLst>
              <a:path h="7348524" w="12274817">
                <a:moveTo>
                  <a:pt x="0" y="0"/>
                </a:moveTo>
                <a:lnTo>
                  <a:pt x="12274817" y="0"/>
                </a:lnTo>
                <a:lnTo>
                  <a:pt x="12274817" y="7348524"/>
                </a:lnTo>
                <a:lnTo>
                  <a:pt x="0" y="73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0402" y="1494982"/>
            <a:ext cx="18767883" cy="3562625"/>
            <a:chOff x="0" y="0"/>
            <a:chExt cx="2907636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7636" cy="551944"/>
            </a:xfrm>
            <a:custGeom>
              <a:avLst/>
              <a:gdLst/>
              <a:ahLst/>
              <a:cxnLst/>
              <a:rect r="r" b="b" t="t" l="l"/>
              <a:pathLst>
                <a:path h="551944" w="2907636">
                  <a:moveTo>
                    <a:pt x="7425" y="0"/>
                  </a:moveTo>
                  <a:lnTo>
                    <a:pt x="2900211" y="0"/>
                  </a:lnTo>
                  <a:cubicBezTo>
                    <a:pt x="2904312" y="0"/>
                    <a:pt x="2907636" y="3324"/>
                    <a:pt x="2907636" y="7425"/>
                  </a:cubicBezTo>
                  <a:lnTo>
                    <a:pt x="2907636" y="544519"/>
                  </a:lnTo>
                  <a:cubicBezTo>
                    <a:pt x="2907636" y="548619"/>
                    <a:pt x="2904312" y="551944"/>
                    <a:pt x="2900211" y="551944"/>
                  </a:cubicBezTo>
                  <a:lnTo>
                    <a:pt x="7425" y="551944"/>
                  </a:lnTo>
                  <a:cubicBezTo>
                    <a:pt x="3324" y="551944"/>
                    <a:pt x="0" y="548619"/>
                    <a:pt x="0" y="54451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640" r="0" b="-596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2603" y="5771981"/>
            <a:ext cx="574100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Premissas &amp; Restrições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9104" y="5724356"/>
            <a:ext cx="7520196" cy="4407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R-01: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MVP deve ser entregue e colocado em produção em um prazo máximo de 4 meses.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</a:t>
            </a: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-02: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custo total para o desenvolvimento e implantação inicial do assistente virtual não pode ultrapassar R$ 25.000,00.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</a:t>
            </a: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-03: 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solução deve ser desenvolvida utilizando a linguagem de programação </a:t>
            </a: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 com Springboot + Angular 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deve ser hospedada na infraestrutura de nuvem já utilizada pelo cliente (se aplicável). Caso cliente não houver, será considerado as principais atuais (AWS, Azure ou GCP).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R-04: O sistema deve estar em total conformidade com a Lei Geral de Proteção de Dados (LGPD), especialmente na coleta, armazenamento e uso de informações pessoais dos clientes.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185519" y="5242391"/>
            <a:ext cx="662736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RESTRIÇÕES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57757" y="7304653"/>
            <a:ext cx="12274817" cy="7348524"/>
          </a:xfrm>
          <a:custGeom>
            <a:avLst/>
            <a:gdLst/>
            <a:ahLst/>
            <a:cxnLst/>
            <a:rect r="r" b="b" t="t" l="l"/>
            <a:pathLst>
              <a:path h="7348524" w="12274817">
                <a:moveTo>
                  <a:pt x="0" y="0"/>
                </a:moveTo>
                <a:lnTo>
                  <a:pt x="12274817" y="0"/>
                </a:lnTo>
                <a:lnTo>
                  <a:pt x="12274817" y="7348524"/>
                </a:lnTo>
                <a:lnTo>
                  <a:pt x="0" y="73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0402" y="1494982"/>
            <a:ext cx="18767883" cy="3562625"/>
            <a:chOff x="0" y="0"/>
            <a:chExt cx="2907636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7636" cy="551944"/>
            </a:xfrm>
            <a:custGeom>
              <a:avLst/>
              <a:gdLst/>
              <a:ahLst/>
              <a:cxnLst/>
              <a:rect r="r" b="b" t="t" l="l"/>
              <a:pathLst>
                <a:path h="551944" w="2907636">
                  <a:moveTo>
                    <a:pt x="7425" y="0"/>
                  </a:moveTo>
                  <a:lnTo>
                    <a:pt x="2900211" y="0"/>
                  </a:lnTo>
                  <a:cubicBezTo>
                    <a:pt x="2904312" y="0"/>
                    <a:pt x="2907636" y="3324"/>
                    <a:pt x="2907636" y="7425"/>
                  </a:cubicBezTo>
                  <a:lnTo>
                    <a:pt x="2907636" y="544519"/>
                  </a:lnTo>
                  <a:cubicBezTo>
                    <a:pt x="2907636" y="548619"/>
                    <a:pt x="2904312" y="551944"/>
                    <a:pt x="2900211" y="551944"/>
                  </a:cubicBezTo>
                  <a:lnTo>
                    <a:pt x="7425" y="551944"/>
                  </a:lnTo>
                  <a:cubicBezTo>
                    <a:pt x="3324" y="551944"/>
                    <a:pt x="0" y="548619"/>
                    <a:pt x="0" y="54451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640" r="0" b="-596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2603" y="5771981"/>
            <a:ext cx="57410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9104" y="5114925"/>
            <a:ext cx="7520196" cy="523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RF-01: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assistente virtual deve permitir que o cliente rastreie o status de um pedido de reparo fornecendo o número da ordem de serviço ou CPF.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RF</a:t>
            </a: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-02: 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 assistente deve permitir que o cliente agende a coleta de um equipamento para conserto, informando o endereço e um horário preferencial.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RF-03: 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 assistente deve ser capaz de responder a uma lista pré-definida de perguntas frequentes sobre serviços, preços e políticas da loja.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RF-04: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 assistente virtual deve oferecer a opção de transferir o cliente para um operador humano em caso de dúvidas complexas.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RF-05: O assistente virtual deve notificar o cliente via chat sobre o orçamento do serviço assim que ele for finalizado pela equipe técnica.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9420" y="6959848"/>
            <a:ext cx="662736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REQUISITOS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57757" y="7304653"/>
            <a:ext cx="12274817" cy="7348524"/>
          </a:xfrm>
          <a:custGeom>
            <a:avLst/>
            <a:gdLst/>
            <a:ahLst/>
            <a:cxnLst/>
            <a:rect r="r" b="b" t="t" l="l"/>
            <a:pathLst>
              <a:path h="7348524" w="12274817">
                <a:moveTo>
                  <a:pt x="0" y="0"/>
                </a:moveTo>
                <a:lnTo>
                  <a:pt x="12274817" y="0"/>
                </a:lnTo>
                <a:lnTo>
                  <a:pt x="12274817" y="7348524"/>
                </a:lnTo>
                <a:lnTo>
                  <a:pt x="0" y="73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20402" y="1494982"/>
            <a:ext cx="18767883" cy="3562625"/>
            <a:chOff x="0" y="0"/>
            <a:chExt cx="2907636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7636" cy="551944"/>
            </a:xfrm>
            <a:custGeom>
              <a:avLst/>
              <a:gdLst/>
              <a:ahLst/>
              <a:cxnLst/>
              <a:rect r="r" b="b" t="t" l="l"/>
              <a:pathLst>
                <a:path h="551944" w="2907636">
                  <a:moveTo>
                    <a:pt x="7425" y="0"/>
                  </a:moveTo>
                  <a:lnTo>
                    <a:pt x="2900211" y="0"/>
                  </a:lnTo>
                  <a:cubicBezTo>
                    <a:pt x="2904312" y="0"/>
                    <a:pt x="2907636" y="3324"/>
                    <a:pt x="2907636" y="7425"/>
                  </a:cubicBezTo>
                  <a:lnTo>
                    <a:pt x="2907636" y="544519"/>
                  </a:lnTo>
                  <a:cubicBezTo>
                    <a:pt x="2907636" y="548619"/>
                    <a:pt x="2904312" y="551944"/>
                    <a:pt x="2900211" y="551944"/>
                  </a:cubicBezTo>
                  <a:lnTo>
                    <a:pt x="7425" y="551944"/>
                  </a:lnTo>
                  <a:cubicBezTo>
                    <a:pt x="3324" y="551944"/>
                    <a:pt x="0" y="548619"/>
                    <a:pt x="0" y="54451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640" r="0" b="-596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2603" y="5771981"/>
            <a:ext cx="57410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9104" y="5406133"/>
            <a:ext cx="7520196" cy="468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RNF-01: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tempo de resposta do assistente para 95% das requisições deve ser inferior a 2 segundos.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RNF</a:t>
            </a: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-02:</a:t>
            </a: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 interface de chat deve ser responsiva e se adaptar perfeitamente a diferentes tamanhos de tela (computador, tablet, smartphone).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RNF-03: 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Todas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as comunicações entre o cliente e o assistente virtual devem ser criptografadas para proteger dados sensíveis.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RNF-04: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 assistente virtual deve ter uma taxa de disponibilidade de 99,9% ao longo do mês.</a:t>
            </a:r>
          </a:p>
          <a:p>
            <a:pPr algn="just">
              <a:lnSpc>
                <a:spcPts val="2240"/>
              </a:lnSpc>
            </a:pPr>
          </a:p>
          <a:p>
            <a:pPr algn="just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 spc="5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RNF-5: </a:t>
            </a:r>
            <a:r>
              <a:rPr lang="en-US" sz="1600" spc="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base de conhecimento do assistente virtual deve ser facilmente atualizável pela equipe interna da loja, sem a necessidade de intervenção do time de desenvolvimento.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9420" y="6959848"/>
            <a:ext cx="662736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REQUISITOS NÃO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368108"/>
            <a:ext cx="5967712" cy="8110813"/>
          </a:xfrm>
          <a:custGeom>
            <a:avLst/>
            <a:gdLst/>
            <a:ahLst/>
            <a:cxnLst/>
            <a:rect r="r" b="b" t="t" l="l"/>
            <a:pathLst>
              <a:path h="8110813" w="5967712">
                <a:moveTo>
                  <a:pt x="0" y="0"/>
                </a:moveTo>
                <a:lnTo>
                  <a:pt x="5967712" y="0"/>
                </a:lnTo>
                <a:lnTo>
                  <a:pt x="5967712" y="8110813"/>
                </a:lnTo>
                <a:lnTo>
                  <a:pt x="0" y="8110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2770" y="1387158"/>
            <a:ext cx="57410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de Uso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2770" y="3108700"/>
            <a:ext cx="7520196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UC-01:</a:t>
            </a: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Rastrear Status do Pedido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UC</a:t>
            </a: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-02:</a:t>
            </a: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Agendar Coleta/Entrega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UC-03: </a:t>
            </a:r>
            <a:r>
              <a:rPr lang="en-US" sz="2400" spc="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Obter Informações de Reparo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UC</a:t>
            </a:r>
            <a:r>
              <a:rPr lang="en-US" b="true" sz="2400" spc="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-04:</a:t>
            </a:r>
            <a:r>
              <a:rPr lang="en-US" sz="2400" spc="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Solicitar Orçamento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UC-05: Falar com Atendente Humano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UC-06: Consultar Horário de Funcionamento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UC-07: Assumir Sessão de Atendimento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G&amp;G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89" y="31301"/>
            <a:ext cx="1071499" cy="1071499"/>
          </a:xfrm>
          <a:custGeom>
            <a:avLst/>
            <a:gdLst/>
            <a:ahLst/>
            <a:cxnLst/>
            <a:rect r="r" b="b" t="t" l="l"/>
            <a:pathLst>
              <a:path h="1071499" w="1071499">
                <a:moveTo>
                  <a:pt x="0" y="0"/>
                </a:moveTo>
                <a:lnTo>
                  <a:pt x="1071500" y="0"/>
                </a:lnTo>
                <a:lnTo>
                  <a:pt x="1071500" y="1071500"/>
                </a:lnTo>
                <a:lnTo>
                  <a:pt x="0" y="10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3339" y="1326009"/>
            <a:ext cx="7941918" cy="8692336"/>
          </a:xfrm>
          <a:custGeom>
            <a:avLst/>
            <a:gdLst/>
            <a:ahLst/>
            <a:cxnLst/>
            <a:rect r="r" b="b" t="t" l="l"/>
            <a:pathLst>
              <a:path h="8692336" w="7941918">
                <a:moveTo>
                  <a:pt x="0" y="0"/>
                </a:moveTo>
                <a:lnTo>
                  <a:pt x="7941918" y="0"/>
                </a:lnTo>
                <a:lnTo>
                  <a:pt x="7941918" y="8692335"/>
                </a:lnTo>
                <a:lnTo>
                  <a:pt x="0" y="8692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6026" y="2209852"/>
            <a:ext cx="5741000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 de Classes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DAG4VfomBLo</dc:identifier>
  <dcterms:modified xsi:type="dcterms:W3CDTF">2011-08-01T06:04:30Z</dcterms:modified>
  <cp:revision>1</cp:revision>
  <dc:title>Apresentação Engenharia de Software</dc:title>
</cp:coreProperties>
</file>